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78" r:id="rId15"/>
    <p:sldId id="279" r:id="rId16"/>
    <p:sldId id="280" r:id="rId17"/>
    <p:sldId id="291" r:id="rId18"/>
    <p:sldId id="275" r:id="rId19"/>
    <p:sldId id="276" r:id="rId20"/>
    <p:sldId id="268" r:id="rId21"/>
    <p:sldId id="270" r:id="rId22"/>
    <p:sldId id="292" r:id="rId23"/>
    <p:sldId id="271" r:id="rId24"/>
    <p:sldId id="269" r:id="rId25"/>
    <p:sldId id="273" r:id="rId26"/>
    <p:sldId id="27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3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Country and institution</c:v>
                </c:pt>
              </c:strCache>
            </c:strRef>
          </c:tx>
          <c:spPr>
            <a:solidFill>
              <a:srgbClr val="4682B4"/>
            </a:solidFill>
            <a:ln>
              <a:solidFill>
                <a:srgbClr val="4682B4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174A-4BEC-A9E9-FE19E0600BF9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174A-4BEC-A9E9-FE19E0600BF9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174A-4BEC-A9E9-FE19E0600BF9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174A-4BEC-A9E9-FE19E0600BF9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174A-4BEC-A9E9-FE19E0600BF9}"/>
              </c:ext>
            </c:extLst>
          </c:dPt>
          <c:dPt>
            <c:idx val="5"/>
            <c:invertIfNegative val="0"/>
            <c:bubble3D val="0"/>
            <c:spPr>
              <a:solidFill>
                <a:srgbClr val="FFA500"/>
              </a:solidFill>
            </c:spPr>
            <c:extLst>
              <c:ext xmlns:c16="http://schemas.microsoft.com/office/drawing/2014/chart" uri="{C3380CC4-5D6E-409C-BE32-E72D297353CC}">
                <c16:uniqueId val="{0000000B-174A-4BEC-A9E9-FE19E0600BF9}"/>
              </c:ext>
            </c:extLst>
          </c:dPt>
          <c:dPt>
            <c:idx val="6"/>
            <c:invertIfNegative val="0"/>
            <c:bubble3D val="0"/>
            <c:spPr>
              <a:solidFill>
                <a:srgbClr val="A1A1A1"/>
              </a:solidFill>
            </c:spPr>
            <c:extLst>
              <c:ext xmlns:c16="http://schemas.microsoft.com/office/drawing/2014/chart" uri="{C3380CC4-5D6E-409C-BE32-E72D297353CC}">
                <c16:uniqueId val="{0000000D-174A-4BEC-A9E9-FE19E0600BF9}"/>
              </c:ext>
            </c:extLst>
          </c:dPt>
          <c:dPt>
            <c:idx val="7"/>
            <c:invertIfNegative val="0"/>
            <c:bubble3D val="0"/>
            <c:spPr>
              <a:solidFill>
                <a:srgbClr val="FF4500"/>
              </a:solidFill>
            </c:spPr>
            <c:extLst>
              <c:ext xmlns:c16="http://schemas.microsoft.com/office/drawing/2014/chart" uri="{C3380CC4-5D6E-409C-BE32-E72D297353CC}">
                <c16:uniqueId val="{0000000F-174A-4BEC-A9E9-FE19E0600BF9}"/>
              </c:ext>
            </c:extLst>
          </c:dPt>
          <c:dPt>
            <c:idx val="8"/>
            <c:invertIfNegative val="0"/>
            <c:bubble3D val="0"/>
            <c:spPr>
              <a:solidFill>
                <a:srgbClr val="A0522D"/>
              </a:solidFill>
            </c:spPr>
            <c:extLst>
              <c:ext xmlns:c16="http://schemas.microsoft.com/office/drawing/2014/chart" uri="{C3380CC4-5D6E-409C-BE32-E72D297353CC}">
                <c16:uniqueId val="{00000011-174A-4BEC-A9E9-FE19E0600BF9}"/>
              </c:ext>
            </c:extLst>
          </c:dPt>
          <c:dPt>
            <c:idx val="9"/>
            <c:invertIfNegative val="0"/>
            <c:bubble3D val="0"/>
            <c:spPr>
              <a:solidFill>
                <a:srgbClr val="FFD700"/>
              </a:solidFill>
            </c:spPr>
            <c:extLst>
              <c:ext xmlns:c16="http://schemas.microsoft.com/office/drawing/2014/chart" uri="{C3380CC4-5D6E-409C-BE32-E72D297353CC}">
                <c16:uniqueId val="{00000013-174A-4BEC-A9E9-FE19E0600BF9}"/>
              </c:ext>
            </c:extLst>
          </c:dPt>
          <c:dPt>
            <c:idx val="10"/>
            <c:invertIfNegative val="0"/>
            <c:bubble3D val="0"/>
            <c:spPr>
              <a:solidFill>
                <a:srgbClr val="3CB371"/>
              </a:solidFill>
            </c:spPr>
            <c:extLst>
              <c:ext xmlns:c16="http://schemas.microsoft.com/office/drawing/2014/chart" uri="{C3380CC4-5D6E-409C-BE32-E72D297353CC}">
                <c16:uniqueId val="{00000015-174A-4BEC-A9E9-FE19E0600BF9}"/>
              </c:ext>
            </c:extLst>
          </c:dPt>
          <c:dPt>
            <c:idx val="11"/>
            <c:invertIfNegative val="0"/>
            <c:bubble3D val="0"/>
            <c:spPr>
              <a:solidFill>
                <a:srgbClr val="54A9DD"/>
              </a:solidFill>
            </c:spPr>
            <c:extLst>
              <c:ext xmlns:c16="http://schemas.microsoft.com/office/drawing/2014/chart" uri="{C3380CC4-5D6E-409C-BE32-E72D297353CC}">
                <c16:uniqueId val="{00000017-174A-4BEC-A9E9-FE19E0600BF9}"/>
              </c:ext>
            </c:extLst>
          </c:dPt>
          <c:dPt>
            <c:idx val="12"/>
            <c:invertIfNegative val="0"/>
            <c:bubble3D val="0"/>
            <c:spPr>
              <a:solidFill>
                <a:srgbClr val="6A5ACD"/>
              </a:solidFill>
            </c:spPr>
            <c:extLst>
              <c:ext xmlns:c16="http://schemas.microsoft.com/office/drawing/2014/chart" uri="{C3380CC4-5D6E-409C-BE32-E72D297353CC}">
                <c16:uniqueId val="{00000019-174A-4BEC-A9E9-FE19E0600BF9}"/>
              </c:ext>
            </c:extLst>
          </c:dPt>
          <c:dPt>
            <c:idx val="13"/>
            <c:invertIfNegative val="0"/>
            <c:bubble3D val="0"/>
            <c:spPr>
              <a:solidFill>
                <a:srgbClr val="4169E1"/>
              </a:solidFill>
            </c:spPr>
            <c:extLst>
              <c:ext xmlns:c16="http://schemas.microsoft.com/office/drawing/2014/chart" uri="{C3380CC4-5D6E-409C-BE32-E72D297353CC}">
                <c16:uniqueId val="{0000001B-174A-4BEC-A9E9-FE19E0600BF9}"/>
              </c:ext>
            </c:extLst>
          </c:dPt>
          <c:dPt>
            <c:idx val="14"/>
            <c:invertIfNegative val="0"/>
            <c:bubble3D val="0"/>
            <c:spPr>
              <a:solidFill>
                <a:srgbClr val="9370DB"/>
              </a:solidFill>
            </c:spPr>
            <c:extLst>
              <c:ext xmlns:c16="http://schemas.microsoft.com/office/drawing/2014/chart" uri="{C3380CC4-5D6E-409C-BE32-E72D297353CC}">
                <c16:uniqueId val="{0000001D-174A-4BEC-A9E9-FE19E0600BF9}"/>
              </c:ext>
            </c:extLst>
          </c:dPt>
          <c:dLbls>
            <c:numFmt formatCode="0.0%" sourceLinked="0"/>
            <c:txPr>
              <a:bodyPr/>
              <a:lstStyle/>
              <a:p>
                <a:pPr>
                  <a:defRPr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Austria - BOKU</c:v>
                </c:pt>
                <c:pt idx="1">
                  <c:v>Bosnia and Herzegovina - UNMO</c:v>
                </c:pt>
                <c:pt idx="2">
                  <c:v>Bosnia and Herzegovina - UNSA</c:v>
                </c:pt>
                <c:pt idx="3">
                  <c:v>Bulgaria - UACEG</c:v>
                </c:pt>
                <c:pt idx="4">
                  <c:v>Croatia - UNIRIFCE</c:v>
                </c:pt>
                <c:pt idx="5">
                  <c:v>Greece - AUTh</c:v>
                </c:pt>
                <c:pt idx="6">
                  <c:v>Kosovo - TCASU</c:v>
                </c:pt>
                <c:pt idx="7">
                  <c:v>Kosovo - UPKM</c:v>
                </c:pt>
                <c:pt idx="8">
                  <c:v>Montenegro - UoM</c:v>
                </c:pt>
                <c:pt idx="9">
                  <c:v>Norway - NMBU</c:v>
                </c:pt>
                <c:pt idx="10">
                  <c:v>Portugal - UL</c:v>
                </c:pt>
                <c:pt idx="11">
                  <c:v>Serbia - PWMC VV</c:v>
                </c:pt>
                <c:pt idx="12">
                  <c:v>Serbia - UNI</c:v>
                </c:pt>
                <c:pt idx="13">
                  <c:v>Serbia - UNS</c:v>
                </c:pt>
                <c:pt idx="14">
                  <c:v>Other</c:v>
                </c:pt>
              </c:strCache>
            </c:strRef>
          </c:cat>
          <c:val>
            <c:numRef>
              <c:f>Sheet1!$B$2:$B$16</c:f>
              <c:numCache>
                <c:formatCode>0.0%</c:formatCode>
                <c:ptCount val="15"/>
                <c:pt idx="0">
                  <c:v>6.25E-2</c:v>
                </c:pt>
                <c:pt idx="1">
                  <c:v>0.1875</c:v>
                </c:pt>
                <c:pt idx="2">
                  <c:v>0</c:v>
                </c:pt>
                <c:pt idx="3">
                  <c:v>6.25E-2</c:v>
                </c:pt>
                <c:pt idx="4">
                  <c:v>0.125</c:v>
                </c:pt>
                <c:pt idx="5">
                  <c:v>6.25E-2</c:v>
                </c:pt>
                <c:pt idx="6">
                  <c:v>6.25E-2</c:v>
                </c:pt>
                <c:pt idx="7">
                  <c:v>6.25E-2</c:v>
                </c:pt>
                <c:pt idx="8">
                  <c:v>0.125</c:v>
                </c:pt>
                <c:pt idx="9">
                  <c:v>6.25E-2</c:v>
                </c:pt>
                <c:pt idx="10">
                  <c:v>0</c:v>
                </c:pt>
                <c:pt idx="11">
                  <c:v>0</c:v>
                </c:pt>
                <c:pt idx="12">
                  <c:v>0.1875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174A-4BEC-A9E9-FE19E0600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1"/>
        <c:majorTickMark val="cross"/>
        <c:minorTickMark val="cross"/>
        <c:tickLblPos val="nextTo"/>
        <c:spPr>
          <a:ln>
            <a:noFill/>
          </a:ln>
        </c:spPr>
        <c:txPr>
          <a:bodyPr/>
          <a:lstStyle/>
          <a:p>
            <a:pPr>
              <a:defRPr sz="1000" b="0"/>
            </a:pPr>
            <a:endParaRPr lang="en-US"/>
          </a:p>
        </c:txPr>
        <c:crossAx val="66437120"/>
        <c:crosses val="autoZero"/>
        <c:auto val="1"/>
        <c:lblAlgn val="ctr"/>
        <c:lblOffset val="100"/>
        <c:noMultiLvlLbl val="1"/>
      </c:catAx>
      <c:valAx>
        <c:axId val="66437120"/>
        <c:scaling>
          <c:orientation val="minMax"/>
          <c:max val="1"/>
        </c:scaling>
        <c:delete val="0"/>
        <c:axPos val="l"/>
        <c:majorGridlines>
          <c:spPr>
            <a:ln w="12700" cmpd="sng">
              <a:solidFill>
                <a:srgbClr val="D3D3D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0"/>
                </a:pPr>
                <a:r>
                  <a:rPr lang="en-GB"/>
                  <a:t>Percent</a:t>
                </a:r>
              </a:p>
            </c:rich>
          </c:tx>
          <c:overlay val="0"/>
        </c:title>
        <c:numFmt formatCode="0%" sourceLinked="0"/>
        <c:majorTickMark val="cross"/>
        <c:minorTickMark val="cross"/>
        <c:tickLblPos val="nextTo"/>
        <c:spPr>
          <a:ln>
            <a:noFill/>
          </a:ln>
        </c:spPr>
        <c:txPr>
          <a:bodyPr/>
          <a:lstStyle/>
          <a:p>
            <a:pPr>
              <a:defRPr sz="1000" b="0"/>
            </a:pPr>
            <a:endParaRPr lang="en-US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85BC-42BD-885B-AC9F681AC339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85BC-42BD-885B-AC9F681AC339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85BC-42BD-885B-AC9F681AC339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85BC-42BD-885B-AC9F681AC339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85BC-42BD-885B-AC9F681AC339}"/>
              </c:ext>
            </c:extLst>
          </c:dPt>
          <c:dPt>
            <c:idx val="5"/>
            <c:invertIfNegative val="0"/>
            <c:bubble3D val="0"/>
            <c:spPr>
              <a:solidFill>
                <a:srgbClr val="FFA500"/>
              </a:solidFill>
            </c:spPr>
            <c:extLst>
              <c:ext xmlns:c16="http://schemas.microsoft.com/office/drawing/2014/chart" uri="{C3380CC4-5D6E-409C-BE32-E72D297353CC}">
                <c16:uniqueId val="{0000000B-85BC-42BD-885B-AC9F681AC339}"/>
              </c:ext>
            </c:extLst>
          </c:dPt>
          <c:dPt>
            <c:idx val="6"/>
            <c:invertIfNegative val="0"/>
            <c:bubble3D val="0"/>
            <c:spPr>
              <a:solidFill>
                <a:srgbClr val="A1A1A1"/>
              </a:solidFill>
            </c:spPr>
            <c:extLst>
              <c:ext xmlns:c16="http://schemas.microsoft.com/office/drawing/2014/chart" uri="{C3380CC4-5D6E-409C-BE32-E72D297353CC}">
                <c16:uniqueId val="{0000000D-85BC-42BD-885B-AC9F681AC339}"/>
              </c:ext>
            </c:extLst>
          </c:dPt>
          <c:dPt>
            <c:idx val="7"/>
            <c:invertIfNegative val="0"/>
            <c:bubble3D val="0"/>
            <c:spPr>
              <a:solidFill>
                <a:srgbClr val="FF4500"/>
              </a:solidFill>
            </c:spPr>
            <c:extLst>
              <c:ext xmlns:c16="http://schemas.microsoft.com/office/drawing/2014/chart" uri="{C3380CC4-5D6E-409C-BE32-E72D297353CC}">
                <c16:uniqueId val="{0000000F-85BC-42BD-885B-AC9F681AC339}"/>
              </c:ext>
            </c:extLst>
          </c:dPt>
          <c:dPt>
            <c:idx val="8"/>
            <c:invertIfNegative val="0"/>
            <c:bubble3D val="0"/>
            <c:spPr>
              <a:solidFill>
                <a:srgbClr val="A0522D"/>
              </a:solidFill>
            </c:spPr>
            <c:extLst>
              <c:ext xmlns:c16="http://schemas.microsoft.com/office/drawing/2014/chart" uri="{C3380CC4-5D6E-409C-BE32-E72D297353CC}">
                <c16:uniqueId val="{00000011-85BC-42BD-885B-AC9F681AC339}"/>
              </c:ext>
            </c:extLst>
          </c:dPt>
          <c:dLbls>
            <c:numFmt formatCode="0.00" sourceLinked="0"/>
            <c:txPr>
              <a:bodyPr/>
              <a:lstStyle/>
              <a:p>
                <a:pPr>
                  <a:defRPr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Emphasize industrial need / request for employment</c:v>
                </c:pt>
                <c:pt idx="1">
                  <c:v>Demonstrate employment opportunities</c:v>
                </c:pt>
                <c:pt idx="2">
                  <c:v>Provide early orientation in MSc programs using competence based approach</c:v>
                </c:pt>
                <c:pt idx="3">
                  <c:v>Present of study programs with employment opportunities</c:v>
                </c:pt>
                <c:pt idx="4">
                  <c:v>Alumni stories of success</c:v>
                </c:pt>
                <c:pt idx="5">
                  <c:v>Direct marketing to professionals to be enrolled in MSc - special schedule for professionals (evening courses)</c:v>
                </c:pt>
                <c:pt idx="6">
                  <c:v>Outreach to high school with emphasis to employment opportunities based on transparent competition</c:v>
                </c:pt>
                <c:pt idx="7">
                  <c:v>Open doors at universities and job fairs</c:v>
                </c:pt>
                <c:pt idx="8">
                  <c:v>Formalize as mandatory program</c:v>
                </c:pt>
              </c:strCache>
            </c:strRef>
          </c:cat>
          <c:val>
            <c:numRef>
              <c:f>Sheet1!$B$2:$B$10</c:f>
              <c:numCache>
                <c:formatCode>0.00</c:formatCode>
                <c:ptCount val="9"/>
                <c:pt idx="0">
                  <c:v>2.0769000000000002</c:v>
                </c:pt>
                <c:pt idx="1">
                  <c:v>2.3845999999999998</c:v>
                </c:pt>
                <c:pt idx="2">
                  <c:v>4.4166999999999996</c:v>
                </c:pt>
                <c:pt idx="3">
                  <c:v>3.0667</c:v>
                </c:pt>
                <c:pt idx="4">
                  <c:v>5.0769000000000002</c:v>
                </c:pt>
                <c:pt idx="5">
                  <c:v>5.8571</c:v>
                </c:pt>
                <c:pt idx="6">
                  <c:v>5.3333000000000004</c:v>
                </c:pt>
                <c:pt idx="7">
                  <c:v>5.1666999999999996</c:v>
                </c:pt>
                <c:pt idx="8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5BC-42BD-885B-AC9F681AC3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7451136"/>
        <c:axId val="66437120"/>
      </c:barChart>
      <c:valAx>
        <c:axId val="66437120"/>
        <c:scaling>
          <c:orientation val="minMax"/>
          <c:max val="9"/>
          <c:min val="1"/>
        </c:scaling>
        <c:delete val="0"/>
        <c:axPos val="b"/>
        <c:majorGridlines>
          <c:spPr>
            <a:ln w="12700" cmpd="sng">
              <a:solidFill>
                <a:srgbClr val="D3D3D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0"/>
                </a:pPr>
                <a:r>
                  <a:rPr lang="en-GB"/>
                  <a:t>Average</a:t>
                </a:r>
              </a:p>
            </c:rich>
          </c:tx>
          <c:overlay val="0"/>
        </c:title>
        <c:numFmt formatCode="General" sourceLinked="0"/>
        <c:majorTickMark val="cross"/>
        <c:minorTickMark val="cross"/>
        <c:tickLblPos val="nextTo"/>
        <c:spPr>
          <a:ln>
            <a:noFill/>
          </a:ln>
        </c:spPr>
        <c:txPr>
          <a:bodyPr/>
          <a:lstStyle/>
          <a:p>
            <a:pPr>
              <a:defRPr sz="1000" b="0"/>
            </a:pPr>
            <a:endParaRPr lang="en-US"/>
          </a:p>
        </c:txPr>
        <c:crossAx val="67451136"/>
        <c:crosses val="max"/>
        <c:crossBetween val="between"/>
        <c:majorUnit val="1"/>
      </c:valAx>
      <c:catAx>
        <c:axId val="67451136"/>
        <c:scaling>
          <c:orientation val="maxMin"/>
        </c:scaling>
        <c:delete val="0"/>
        <c:axPos val="l"/>
        <c:numFmt formatCode="General" sourceLinked="1"/>
        <c:majorTickMark val="cross"/>
        <c:minorTickMark val="cross"/>
        <c:tickLblPos val="nextTo"/>
        <c:spPr>
          <a:ln>
            <a:noFill/>
          </a:ln>
        </c:spPr>
        <c:txPr>
          <a:bodyPr/>
          <a:lstStyle/>
          <a:p>
            <a:pPr>
              <a:defRPr sz="1000" b="0"/>
            </a:pPr>
            <a:endParaRPr lang="en-US"/>
          </a:p>
        </c:txPr>
        <c:crossAx val="66437120"/>
        <c:crosses val="autoZero"/>
        <c:auto val="1"/>
        <c:lblAlgn val="ctr"/>
        <c:lblOffset val="100"/>
        <c:noMultiLvlLbl val="1"/>
      </c:catAx>
    </c:plotArea>
    <c:plotVisOnly val="1"/>
    <c:dispBlanksAs val="zero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10AC-45E6-A31C-7E649944BB36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10AC-45E6-A31C-7E649944BB36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10AC-45E6-A31C-7E649944BB36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10AC-45E6-A31C-7E649944BB36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10AC-45E6-A31C-7E649944BB36}"/>
              </c:ext>
            </c:extLst>
          </c:dPt>
          <c:dPt>
            <c:idx val="5"/>
            <c:invertIfNegative val="0"/>
            <c:bubble3D val="0"/>
            <c:spPr>
              <a:solidFill>
                <a:srgbClr val="FFA500"/>
              </a:solidFill>
            </c:spPr>
            <c:extLst>
              <c:ext xmlns:c16="http://schemas.microsoft.com/office/drawing/2014/chart" uri="{C3380CC4-5D6E-409C-BE32-E72D297353CC}">
                <c16:uniqueId val="{0000000B-10AC-45E6-A31C-7E649944BB36}"/>
              </c:ext>
            </c:extLst>
          </c:dPt>
          <c:dLbls>
            <c:numFmt formatCode="0.00" sourceLinked="0"/>
            <c:txPr>
              <a:bodyPr/>
              <a:lstStyle/>
              <a:p>
                <a:pPr>
                  <a:defRPr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Ask for a motivation letter and CV</c:v>
                </c:pt>
                <c:pt idx="1">
                  <c:v>Use average marks as selection criterium</c:v>
                </c:pt>
                <c:pt idx="2">
                  <c:v>Prior experience with mobility - need to create broader circle</c:v>
                </c:pt>
                <c:pt idx="3">
                  <c:v>English skills requirement - B1 minimum</c:v>
                </c:pt>
                <c:pt idx="4">
                  <c:v>Launch widely a public call</c:v>
                </c:pt>
                <c:pt idx="5">
                  <c:v>Introduce enrollment testing, weighted by 60% with marks from previous studies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1.8182</c:v>
                </c:pt>
                <c:pt idx="1">
                  <c:v>3.3845999999999998</c:v>
                </c:pt>
                <c:pt idx="2">
                  <c:v>3.875</c:v>
                </c:pt>
                <c:pt idx="3">
                  <c:v>3.2143000000000002</c:v>
                </c:pt>
                <c:pt idx="4">
                  <c:v>1.4544999999999999</c:v>
                </c:pt>
                <c:pt idx="5">
                  <c:v>3.125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0AC-45E6-A31C-7E649944BB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7451136"/>
        <c:axId val="66437120"/>
      </c:barChart>
      <c:valAx>
        <c:axId val="66437120"/>
        <c:scaling>
          <c:orientation val="minMax"/>
          <c:max val="6"/>
          <c:min val="1"/>
        </c:scaling>
        <c:delete val="0"/>
        <c:axPos val="b"/>
        <c:majorGridlines>
          <c:spPr>
            <a:ln w="12700" cmpd="sng">
              <a:solidFill>
                <a:srgbClr val="D3D3D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0"/>
                </a:pPr>
                <a:r>
                  <a:rPr lang="en-GB"/>
                  <a:t>Average</a:t>
                </a:r>
              </a:p>
            </c:rich>
          </c:tx>
          <c:overlay val="0"/>
        </c:title>
        <c:numFmt formatCode="General" sourceLinked="0"/>
        <c:majorTickMark val="cross"/>
        <c:minorTickMark val="cross"/>
        <c:tickLblPos val="nextTo"/>
        <c:spPr>
          <a:ln>
            <a:noFill/>
          </a:ln>
        </c:spPr>
        <c:txPr>
          <a:bodyPr/>
          <a:lstStyle/>
          <a:p>
            <a:pPr>
              <a:defRPr sz="1000" b="0"/>
            </a:pPr>
            <a:endParaRPr lang="en-US"/>
          </a:p>
        </c:txPr>
        <c:crossAx val="67451136"/>
        <c:crosses val="max"/>
        <c:crossBetween val="between"/>
        <c:majorUnit val="1"/>
      </c:valAx>
      <c:catAx>
        <c:axId val="67451136"/>
        <c:scaling>
          <c:orientation val="maxMin"/>
        </c:scaling>
        <c:delete val="0"/>
        <c:axPos val="l"/>
        <c:numFmt formatCode="General" sourceLinked="1"/>
        <c:majorTickMark val="cross"/>
        <c:minorTickMark val="cross"/>
        <c:tickLblPos val="nextTo"/>
        <c:spPr>
          <a:ln>
            <a:noFill/>
          </a:ln>
        </c:spPr>
        <c:txPr>
          <a:bodyPr/>
          <a:lstStyle/>
          <a:p>
            <a:pPr>
              <a:defRPr sz="1000" b="0"/>
            </a:pPr>
            <a:endParaRPr lang="en-US"/>
          </a:p>
        </c:txPr>
        <c:crossAx val="66437120"/>
        <c:crosses val="autoZero"/>
        <c:auto val="1"/>
        <c:lblAlgn val="ctr"/>
        <c:lblOffset val="100"/>
        <c:noMultiLvlLbl val="1"/>
      </c:catAx>
    </c:plotArea>
    <c:plotVisOnly val="1"/>
    <c:dispBlanksAs val="zero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55EB-441E-B40B-80BA246CB695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55EB-441E-B40B-80BA246CB695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55EB-441E-B40B-80BA246CB695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55EB-441E-B40B-80BA246CB695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55EB-441E-B40B-80BA246CB695}"/>
              </c:ext>
            </c:extLst>
          </c:dPt>
          <c:dPt>
            <c:idx val="5"/>
            <c:invertIfNegative val="0"/>
            <c:bubble3D val="0"/>
            <c:spPr>
              <a:solidFill>
                <a:srgbClr val="FFA500"/>
              </a:solidFill>
            </c:spPr>
            <c:extLst>
              <c:ext xmlns:c16="http://schemas.microsoft.com/office/drawing/2014/chart" uri="{C3380CC4-5D6E-409C-BE32-E72D297353CC}">
                <c16:uniqueId val="{0000000B-55EB-441E-B40B-80BA246CB695}"/>
              </c:ext>
            </c:extLst>
          </c:dPt>
          <c:dPt>
            <c:idx val="6"/>
            <c:invertIfNegative val="0"/>
            <c:bubble3D val="0"/>
            <c:spPr>
              <a:solidFill>
                <a:srgbClr val="A1A1A1"/>
              </a:solidFill>
            </c:spPr>
            <c:extLst>
              <c:ext xmlns:c16="http://schemas.microsoft.com/office/drawing/2014/chart" uri="{C3380CC4-5D6E-409C-BE32-E72D297353CC}">
                <c16:uniqueId val="{0000000D-55EB-441E-B40B-80BA246CB695}"/>
              </c:ext>
            </c:extLst>
          </c:dPt>
          <c:dPt>
            <c:idx val="7"/>
            <c:invertIfNegative val="0"/>
            <c:bubble3D val="0"/>
            <c:spPr>
              <a:solidFill>
                <a:srgbClr val="FF4500"/>
              </a:solidFill>
            </c:spPr>
            <c:extLst>
              <c:ext xmlns:c16="http://schemas.microsoft.com/office/drawing/2014/chart" uri="{C3380CC4-5D6E-409C-BE32-E72D297353CC}">
                <c16:uniqueId val="{0000000F-55EB-441E-B40B-80BA246CB695}"/>
              </c:ext>
            </c:extLst>
          </c:dPt>
          <c:dPt>
            <c:idx val="8"/>
            <c:invertIfNegative val="0"/>
            <c:bubble3D val="0"/>
            <c:spPr>
              <a:solidFill>
                <a:srgbClr val="A0522D"/>
              </a:solidFill>
            </c:spPr>
            <c:extLst>
              <c:ext xmlns:c16="http://schemas.microsoft.com/office/drawing/2014/chart" uri="{C3380CC4-5D6E-409C-BE32-E72D297353CC}">
                <c16:uniqueId val="{00000011-55EB-441E-B40B-80BA246CB695}"/>
              </c:ext>
            </c:extLst>
          </c:dPt>
          <c:dLbls>
            <c:numFmt formatCode="0.00" sourceLinked="0"/>
            <c:txPr>
              <a:bodyPr/>
              <a:lstStyle/>
              <a:p>
                <a:pPr>
                  <a:defRPr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Water Supply Agencies</c:v>
                </c:pt>
                <c:pt idx="1">
                  <c:v>Water Protection Agencies</c:v>
                </c:pt>
                <c:pt idx="2">
                  <c:v>Municipal agencies</c:v>
                </c:pt>
                <c:pt idx="3">
                  <c:v>Ministry of Agriculture, Forestry, Special Planning</c:v>
                </c:pt>
                <c:pt idx="4">
                  <c:v>Planning agencies</c:v>
                </c:pt>
                <c:pt idx="5">
                  <c:v>Environmental Protection Agency</c:v>
                </c:pt>
                <c:pt idx="6">
                  <c:v>River basin directorates</c:v>
                </c:pt>
                <c:pt idx="7">
                  <c:v>Construction companies</c:v>
                </c:pt>
                <c:pt idx="8">
                  <c:v>Hydro power plants operators</c:v>
                </c:pt>
              </c:strCache>
            </c:strRef>
          </c:cat>
          <c:val>
            <c:numRef>
              <c:f>Sheet1!$B$2:$B$10</c:f>
              <c:numCache>
                <c:formatCode>0.00</c:formatCode>
                <c:ptCount val="9"/>
                <c:pt idx="0">
                  <c:v>2.4285999999999999</c:v>
                </c:pt>
                <c:pt idx="1">
                  <c:v>4</c:v>
                </c:pt>
                <c:pt idx="2">
                  <c:v>3.7692000000000001</c:v>
                </c:pt>
                <c:pt idx="3">
                  <c:v>4.3333000000000004</c:v>
                </c:pt>
                <c:pt idx="4">
                  <c:v>4.5</c:v>
                </c:pt>
                <c:pt idx="5">
                  <c:v>4</c:v>
                </c:pt>
                <c:pt idx="6">
                  <c:v>4</c:v>
                </c:pt>
                <c:pt idx="7">
                  <c:v>6.8888999999999996</c:v>
                </c:pt>
                <c:pt idx="8">
                  <c:v>5.7142999999999997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5EB-441E-B40B-80BA246CB6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7451136"/>
        <c:axId val="66437120"/>
      </c:barChart>
      <c:valAx>
        <c:axId val="66437120"/>
        <c:scaling>
          <c:orientation val="minMax"/>
          <c:max val="9"/>
          <c:min val="1"/>
        </c:scaling>
        <c:delete val="0"/>
        <c:axPos val="b"/>
        <c:majorGridlines>
          <c:spPr>
            <a:ln w="12700" cmpd="sng">
              <a:solidFill>
                <a:srgbClr val="D3D3D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0"/>
                </a:pPr>
                <a:r>
                  <a:rPr lang="en-GB"/>
                  <a:t>Average</a:t>
                </a:r>
              </a:p>
            </c:rich>
          </c:tx>
          <c:overlay val="0"/>
        </c:title>
        <c:numFmt formatCode="General" sourceLinked="0"/>
        <c:majorTickMark val="cross"/>
        <c:minorTickMark val="cross"/>
        <c:tickLblPos val="nextTo"/>
        <c:spPr>
          <a:ln>
            <a:noFill/>
          </a:ln>
        </c:spPr>
        <c:txPr>
          <a:bodyPr/>
          <a:lstStyle/>
          <a:p>
            <a:pPr>
              <a:defRPr sz="1000" b="0"/>
            </a:pPr>
            <a:endParaRPr lang="en-US"/>
          </a:p>
        </c:txPr>
        <c:crossAx val="67451136"/>
        <c:crosses val="max"/>
        <c:crossBetween val="between"/>
        <c:majorUnit val="1"/>
      </c:valAx>
      <c:catAx>
        <c:axId val="67451136"/>
        <c:scaling>
          <c:orientation val="maxMin"/>
        </c:scaling>
        <c:delete val="0"/>
        <c:axPos val="l"/>
        <c:numFmt formatCode="General" sourceLinked="1"/>
        <c:majorTickMark val="cross"/>
        <c:minorTickMark val="cross"/>
        <c:tickLblPos val="nextTo"/>
        <c:spPr>
          <a:ln>
            <a:noFill/>
          </a:ln>
        </c:spPr>
        <c:txPr>
          <a:bodyPr/>
          <a:lstStyle/>
          <a:p>
            <a:pPr>
              <a:defRPr sz="1000" b="0"/>
            </a:pPr>
            <a:endParaRPr lang="en-US"/>
          </a:p>
        </c:txPr>
        <c:crossAx val="66437120"/>
        <c:crosses val="autoZero"/>
        <c:auto val="1"/>
        <c:lblAlgn val="ctr"/>
        <c:lblOffset val="100"/>
        <c:noMultiLvlLbl val="1"/>
      </c:catAx>
    </c:plotArea>
    <c:plotVisOnly val="1"/>
    <c:dispBlanksAs val="zero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8B4E-435F-B97B-69840F6FFF17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8B4E-435F-B97B-69840F6FFF17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8B4E-435F-B97B-69840F6FFF17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8B4E-435F-B97B-69840F6FFF17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8B4E-435F-B97B-69840F6FFF17}"/>
              </c:ext>
            </c:extLst>
          </c:dPt>
          <c:dLbls>
            <c:numFmt formatCode="0.00" sourceLinked="0"/>
            <c:txPr>
              <a:bodyPr/>
              <a:lstStyle/>
              <a:p>
                <a:pPr>
                  <a:defRPr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Agricultural companies</c:v>
                </c:pt>
                <c:pt idx="1">
                  <c:v>NGOs</c:v>
                </c:pt>
                <c:pt idx="2">
                  <c:v>Consultancy companies - design</c:v>
                </c:pt>
                <c:pt idx="3">
                  <c:v>Construction companies</c:v>
                </c:pt>
                <c:pt idx="4">
                  <c:v>Small hydropower operators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>
                  <c:v>3.2</c:v>
                </c:pt>
                <c:pt idx="1">
                  <c:v>2.5385</c:v>
                </c:pt>
                <c:pt idx="2">
                  <c:v>1.7857000000000001</c:v>
                </c:pt>
                <c:pt idx="3">
                  <c:v>3.25</c:v>
                </c:pt>
                <c:pt idx="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B4E-435F-B97B-69840F6FF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7451136"/>
        <c:axId val="66437120"/>
      </c:barChart>
      <c:valAx>
        <c:axId val="66437120"/>
        <c:scaling>
          <c:orientation val="minMax"/>
          <c:max val="5"/>
          <c:min val="1"/>
        </c:scaling>
        <c:delete val="0"/>
        <c:axPos val="b"/>
        <c:majorGridlines>
          <c:spPr>
            <a:ln w="12700" cmpd="sng">
              <a:solidFill>
                <a:srgbClr val="D3D3D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0"/>
                </a:pPr>
                <a:r>
                  <a:rPr lang="en-GB"/>
                  <a:t>Average</a:t>
                </a:r>
              </a:p>
            </c:rich>
          </c:tx>
          <c:overlay val="0"/>
        </c:title>
        <c:numFmt formatCode="General" sourceLinked="0"/>
        <c:majorTickMark val="cross"/>
        <c:minorTickMark val="cross"/>
        <c:tickLblPos val="nextTo"/>
        <c:spPr>
          <a:ln>
            <a:noFill/>
          </a:ln>
        </c:spPr>
        <c:txPr>
          <a:bodyPr/>
          <a:lstStyle/>
          <a:p>
            <a:pPr>
              <a:defRPr sz="1000" b="0"/>
            </a:pPr>
            <a:endParaRPr lang="en-US"/>
          </a:p>
        </c:txPr>
        <c:crossAx val="67451136"/>
        <c:crosses val="max"/>
        <c:crossBetween val="between"/>
        <c:majorUnit val="1"/>
      </c:valAx>
      <c:catAx>
        <c:axId val="67451136"/>
        <c:scaling>
          <c:orientation val="maxMin"/>
        </c:scaling>
        <c:delete val="0"/>
        <c:axPos val="l"/>
        <c:numFmt formatCode="General" sourceLinked="1"/>
        <c:majorTickMark val="cross"/>
        <c:minorTickMark val="cross"/>
        <c:tickLblPos val="nextTo"/>
        <c:spPr>
          <a:ln>
            <a:noFill/>
          </a:ln>
        </c:spPr>
        <c:txPr>
          <a:bodyPr/>
          <a:lstStyle/>
          <a:p>
            <a:pPr>
              <a:defRPr sz="1000" b="0"/>
            </a:pPr>
            <a:endParaRPr lang="en-US"/>
          </a:p>
        </c:txPr>
        <c:crossAx val="66437120"/>
        <c:crosses val="autoZero"/>
        <c:auto val="1"/>
        <c:lblAlgn val="ctr"/>
        <c:lblOffset val="100"/>
        <c:noMultiLvlLbl val="1"/>
      </c:catAx>
    </c:plotArea>
    <c:plotVisOnly val="1"/>
    <c:dispBlanksAs val="zero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28FEA-89E7-49C4-B497-ED7A918AA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784F91-67C3-40BC-92A1-A168CCC3D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43AD3-DF10-46E1-A73E-B582F2AA7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9DB3-7AFA-4E8E-8F3A-FD6E79239C51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980DE-189D-4E20-B0AB-832EC451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259B7-57FE-4F45-8384-6205DBD55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7717-58BB-418C-B3E3-F62AF1B1A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122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E0E2B-6087-458C-87F6-7E839B354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5CAF82-A595-47EB-AB3C-16A8FF705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88672-011B-4C63-8E5F-9B95DA939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9DB3-7AFA-4E8E-8F3A-FD6E79239C51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FF05D-B3C9-47BA-AF86-1E44AD7A6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CC9EB-9B0C-400B-9DE0-EBD58AB48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7717-58BB-418C-B3E3-F62AF1B1A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245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C90D47-5653-47B7-AED6-E7940AD0EE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94B710-B0F0-4C56-9857-1778D5849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D8FA6-D333-4817-BB35-89FF38A6C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9DB3-7AFA-4E8E-8F3A-FD6E79239C51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BA582-9C13-4411-ABE2-6F86D237B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2B488-917F-4B07-BADF-647A705B6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7717-58BB-418C-B3E3-F62AF1B1A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636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23392" y="217616"/>
            <a:ext cx="10972800" cy="547088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5" name="Cont1"/>
          <p:cNvSpPr>
            <a:spLocks noGrp="1"/>
          </p:cNvSpPr>
          <p:nvPr>
            <p:ph sz="quarter" idx="10"/>
          </p:nvPr>
        </p:nvSpPr>
        <p:spPr>
          <a:xfrm>
            <a:off x="624418" y="908051"/>
            <a:ext cx="10943167" cy="5400675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 algn="just">
              <a:defRPr/>
            </a:lvl2pPr>
            <a:lvl3pPr algn="just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Warn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3068638"/>
            <a:ext cx="11523133" cy="57626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rgbClr val="FF0000"/>
                </a:solidFill>
              </a:defRPr>
            </a:lvl2pPr>
            <a:lvl3pPr>
              <a:defRPr sz="1800">
                <a:solidFill>
                  <a:srgbClr val="FF0000"/>
                </a:solidFill>
              </a:defRPr>
            </a:lvl3pPr>
            <a:lvl4pPr>
              <a:defRPr sz="1800">
                <a:solidFill>
                  <a:srgbClr val="FF0000"/>
                </a:solidFill>
              </a:defRPr>
            </a:lvl4pPr>
            <a:lvl5pPr>
              <a:defRPr sz="18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Warning</a:t>
            </a:r>
            <a:endParaRPr lang="el-GR"/>
          </a:p>
        </p:txBody>
      </p:sp>
      <p:sp>
        <p:nvSpPr>
          <p:cNvPr id="4" name="RepTitle"/>
          <p:cNvSpPr>
            <a:spLocks noGrp="1"/>
          </p:cNvSpPr>
          <p:nvPr>
            <p:ph sz="quarter" idx="14" hasCustomPrompt="1"/>
          </p:nvPr>
        </p:nvSpPr>
        <p:spPr>
          <a:xfrm>
            <a:off x="0" y="2523"/>
            <a:ext cx="12192000" cy="228254"/>
          </a:xfrm>
          <a:noFill/>
          <a:ln>
            <a:noFill/>
          </a:ln>
        </p:spPr>
        <p:txBody>
          <a:bodyPr>
            <a:noAutofit/>
          </a:bodyPr>
          <a:lstStyle>
            <a:lvl1pPr marL="114300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/>
              <a:t>Report Title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0515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23392" y="217616"/>
            <a:ext cx="10972800" cy="547088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5" name="Cont1"/>
          <p:cNvSpPr>
            <a:spLocks noGrp="1"/>
          </p:cNvSpPr>
          <p:nvPr>
            <p:ph sz="quarter" idx="10"/>
          </p:nvPr>
        </p:nvSpPr>
        <p:spPr>
          <a:xfrm>
            <a:off x="624418" y="908051"/>
            <a:ext cx="10943167" cy="5400675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 algn="just">
              <a:defRPr/>
            </a:lvl2pPr>
            <a:lvl3pPr algn="just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Warn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3068638"/>
            <a:ext cx="11523133" cy="57626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rgbClr val="FF0000"/>
                </a:solidFill>
              </a:defRPr>
            </a:lvl2pPr>
            <a:lvl3pPr>
              <a:defRPr sz="1800">
                <a:solidFill>
                  <a:srgbClr val="FF0000"/>
                </a:solidFill>
              </a:defRPr>
            </a:lvl3pPr>
            <a:lvl4pPr>
              <a:defRPr sz="1800">
                <a:solidFill>
                  <a:srgbClr val="FF0000"/>
                </a:solidFill>
              </a:defRPr>
            </a:lvl4pPr>
            <a:lvl5pPr>
              <a:defRPr sz="18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Warning</a:t>
            </a:r>
            <a:endParaRPr lang="el-GR"/>
          </a:p>
        </p:txBody>
      </p:sp>
      <p:sp>
        <p:nvSpPr>
          <p:cNvPr id="4" name="RepTitle"/>
          <p:cNvSpPr>
            <a:spLocks noGrp="1"/>
          </p:cNvSpPr>
          <p:nvPr>
            <p:ph sz="quarter" idx="14" hasCustomPrompt="1"/>
          </p:nvPr>
        </p:nvSpPr>
        <p:spPr>
          <a:xfrm>
            <a:off x="0" y="2523"/>
            <a:ext cx="12192000" cy="228254"/>
          </a:xfrm>
          <a:noFill/>
          <a:ln>
            <a:noFill/>
          </a:ln>
        </p:spPr>
        <p:txBody>
          <a:bodyPr>
            <a:noAutofit/>
          </a:bodyPr>
          <a:lstStyle>
            <a:lvl1pPr marL="114300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/>
              <a:t>Report Title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0611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23392" y="217616"/>
            <a:ext cx="10972800" cy="547088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5" name="Cont1"/>
          <p:cNvSpPr>
            <a:spLocks noGrp="1"/>
          </p:cNvSpPr>
          <p:nvPr>
            <p:ph sz="quarter" idx="10"/>
          </p:nvPr>
        </p:nvSpPr>
        <p:spPr>
          <a:xfrm>
            <a:off x="624418" y="908051"/>
            <a:ext cx="10943167" cy="5400675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 algn="just">
              <a:defRPr/>
            </a:lvl2pPr>
            <a:lvl3pPr algn="just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Warn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3068638"/>
            <a:ext cx="11523133" cy="57626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rgbClr val="FF0000"/>
                </a:solidFill>
              </a:defRPr>
            </a:lvl2pPr>
            <a:lvl3pPr>
              <a:defRPr sz="1800">
                <a:solidFill>
                  <a:srgbClr val="FF0000"/>
                </a:solidFill>
              </a:defRPr>
            </a:lvl3pPr>
            <a:lvl4pPr>
              <a:defRPr sz="1800">
                <a:solidFill>
                  <a:srgbClr val="FF0000"/>
                </a:solidFill>
              </a:defRPr>
            </a:lvl4pPr>
            <a:lvl5pPr>
              <a:defRPr sz="18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Warning</a:t>
            </a:r>
            <a:endParaRPr lang="el-GR"/>
          </a:p>
        </p:txBody>
      </p:sp>
      <p:sp>
        <p:nvSpPr>
          <p:cNvPr id="4" name="RepTitle"/>
          <p:cNvSpPr>
            <a:spLocks noGrp="1"/>
          </p:cNvSpPr>
          <p:nvPr>
            <p:ph sz="quarter" idx="14" hasCustomPrompt="1"/>
          </p:nvPr>
        </p:nvSpPr>
        <p:spPr>
          <a:xfrm>
            <a:off x="0" y="2523"/>
            <a:ext cx="12192000" cy="228254"/>
          </a:xfrm>
          <a:noFill/>
          <a:ln>
            <a:noFill/>
          </a:ln>
        </p:spPr>
        <p:txBody>
          <a:bodyPr>
            <a:noAutofit/>
          </a:bodyPr>
          <a:lstStyle>
            <a:lvl1pPr marL="114300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/>
              <a:t>Report Title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5708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23392" y="217616"/>
            <a:ext cx="10972800" cy="547088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5" name="Cont1"/>
          <p:cNvSpPr>
            <a:spLocks noGrp="1"/>
          </p:cNvSpPr>
          <p:nvPr>
            <p:ph sz="quarter" idx="10"/>
          </p:nvPr>
        </p:nvSpPr>
        <p:spPr>
          <a:xfrm>
            <a:off x="624418" y="908051"/>
            <a:ext cx="10943167" cy="5400675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 algn="just">
              <a:defRPr/>
            </a:lvl2pPr>
            <a:lvl3pPr algn="just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Warn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3068638"/>
            <a:ext cx="11523133" cy="57626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rgbClr val="FF0000"/>
                </a:solidFill>
              </a:defRPr>
            </a:lvl2pPr>
            <a:lvl3pPr>
              <a:defRPr sz="1800">
                <a:solidFill>
                  <a:srgbClr val="FF0000"/>
                </a:solidFill>
              </a:defRPr>
            </a:lvl3pPr>
            <a:lvl4pPr>
              <a:defRPr sz="1800">
                <a:solidFill>
                  <a:srgbClr val="FF0000"/>
                </a:solidFill>
              </a:defRPr>
            </a:lvl4pPr>
            <a:lvl5pPr>
              <a:defRPr sz="18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Warning</a:t>
            </a:r>
            <a:endParaRPr lang="el-GR"/>
          </a:p>
        </p:txBody>
      </p:sp>
      <p:sp>
        <p:nvSpPr>
          <p:cNvPr id="4" name="RepTitle"/>
          <p:cNvSpPr>
            <a:spLocks noGrp="1"/>
          </p:cNvSpPr>
          <p:nvPr>
            <p:ph sz="quarter" idx="14" hasCustomPrompt="1"/>
          </p:nvPr>
        </p:nvSpPr>
        <p:spPr>
          <a:xfrm>
            <a:off x="0" y="2523"/>
            <a:ext cx="12192000" cy="228254"/>
          </a:xfrm>
          <a:noFill/>
          <a:ln>
            <a:noFill/>
          </a:ln>
        </p:spPr>
        <p:txBody>
          <a:bodyPr>
            <a:noAutofit/>
          </a:bodyPr>
          <a:lstStyle>
            <a:lvl1pPr marL="114300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/>
              <a:t>Report Title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8942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23392" y="217616"/>
            <a:ext cx="10972800" cy="547088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5" name="Cont1"/>
          <p:cNvSpPr>
            <a:spLocks noGrp="1"/>
          </p:cNvSpPr>
          <p:nvPr>
            <p:ph sz="quarter" idx="10"/>
          </p:nvPr>
        </p:nvSpPr>
        <p:spPr>
          <a:xfrm>
            <a:off x="624418" y="908051"/>
            <a:ext cx="10943167" cy="5400675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 algn="just">
              <a:defRPr/>
            </a:lvl2pPr>
            <a:lvl3pPr algn="just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Warn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3068638"/>
            <a:ext cx="11523133" cy="57626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rgbClr val="FF0000"/>
                </a:solidFill>
              </a:defRPr>
            </a:lvl2pPr>
            <a:lvl3pPr>
              <a:defRPr sz="1800">
                <a:solidFill>
                  <a:srgbClr val="FF0000"/>
                </a:solidFill>
              </a:defRPr>
            </a:lvl3pPr>
            <a:lvl4pPr>
              <a:defRPr sz="1800">
                <a:solidFill>
                  <a:srgbClr val="FF0000"/>
                </a:solidFill>
              </a:defRPr>
            </a:lvl4pPr>
            <a:lvl5pPr>
              <a:defRPr sz="18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Warning</a:t>
            </a:r>
            <a:endParaRPr lang="el-GR"/>
          </a:p>
        </p:txBody>
      </p:sp>
      <p:sp>
        <p:nvSpPr>
          <p:cNvPr id="4" name="RepTitle"/>
          <p:cNvSpPr>
            <a:spLocks noGrp="1"/>
          </p:cNvSpPr>
          <p:nvPr>
            <p:ph sz="quarter" idx="14" hasCustomPrompt="1"/>
          </p:nvPr>
        </p:nvSpPr>
        <p:spPr>
          <a:xfrm>
            <a:off x="0" y="2523"/>
            <a:ext cx="12192000" cy="228254"/>
          </a:xfrm>
          <a:noFill/>
          <a:ln>
            <a:noFill/>
          </a:ln>
        </p:spPr>
        <p:txBody>
          <a:bodyPr>
            <a:noAutofit/>
          </a:bodyPr>
          <a:lstStyle>
            <a:lvl1pPr marL="114300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/>
              <a:t>Report Title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622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8B83F-904A-4096-9A34-AD094A2C2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81C4C-0F8E-43E5-A8A7-C19425CE4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0307F-BD4B-45C4-9829-0AE360A75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9DB3-7AFA-4E8E-8F3A-FD6E79239C51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EC177-164F-4EA2-A4F5-27765AD0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0E2BA-0F51-4D06-83F5-498F67B20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7717-58BB-418C-B3E3-F62AF1B1A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15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B7339-AD5A-4F4F-B095-350989B05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D2F96-28B0-4D93-96F0-CA3D0B3B8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6CF57-A38C-47B0-A059-C5CF7C055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9DB3-7AFA-4E8E-8F3A-FD6E79239C51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CA58E-7667-40E3-BE3C-AF09DCADE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58F85-9379-4D95-8D75-21BDAA839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7717-58BB-418C-B3E3-F62AF1B1A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6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9D2FC-F090-4085-B40A-847608E8A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DA10E-B778-46CB-B016-8D0CAC076D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01958-9BDB-44EB-A468-BEDBD050F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0BA26A-118F-4C99-BE73-4146D639E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9DB3-7AFA-4E8E-8F3A-FD6E79239C51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B8EF3-430B-48DF-B759-C5C2FD79D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0327A2-60F3-4412-81B5-E3305F52B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7717-58BB-418C-B3E3-F62AF1B1A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372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83D23-874D-47C8-B8E4-10AE5B0C5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BBEEB-F8AC-419A-A0E7-807F4779D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51FC71-848B-49B9-AC55-D19DB11E4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A2DB97-B5B3-44DC-93B2-45B5C86C1E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74DA-7DA9-45D3-B75B-BD81A6F1DE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BFBC92-697A-4C45-B460-AAB79C9A3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9DB3-7AFA-4E8E-8F3A-FD6E79239C51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E06933-9622-4A40-BCB9-58A6748F2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56CFA2-4F21-4ECA-A3FA-AA0E23013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7717-58BB-418C-B3E3-F62AF1B1A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4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FDF93-360F-4BDD-A93F-FF2D54A43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3CEADB-648E-4679-963C-4AA2EF732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9DB3-7AFA-4E8E-8F3A-FD6E79239C51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C9BEE9-1C34-4470-836A-FCDCFEC7C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AB6D5-3509-4F99-B0FD-147BA9727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7717-58BB-418C-B3E3-F62AF1B1A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32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825680-DE94-40B0-968E-728D07AA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9DB3-7AFA-4E8E-8F3A-FD6E79239C51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875137-C54C-4C42-9192-52EC87DA7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DE18D-07DF-41AA-813D-0E8ED881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7717-58BB-418C-B3E3-F62AF1B1A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50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089DB-5999-4E49-890B-8FA21C9E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3D69E-EA5F-4F72-B2FD-C5899E746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398BC-A830-45A1-92F2-530CDA121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A86B0-590B-4419-9716-8764169BE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9DB3-7AFA-4E8E-8F3A-FD6E79239C51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A362D-48BD-42E1-966A-4F2717F6F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DBA7-EA68-4E7A-84DC-ABF39CD2F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7717-58BB-418C-B3E3-F62AF1B1A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81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06C21-D225-47BB-8A22-052038470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A9EAD4-2B27-4011-9214-ED67DC9FE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383E92-CF36-43C0-96FB-236B8FF5C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9CB5EE-3D61-4C06-AF4E-B0115CFDD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9DB3-7AFA-4E8E-8F3A-FD6E79239C51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FDB37-5FF0-4E8D-9016-572DB3A44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9B65B3-EED3-4B2E-98C8-2F920B6F4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7717-58BB-418C-B3E3-F62AF1B1A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55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B0083A-D5D6-4AB3-8DA1-8795D2082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FF448-AB63-49D0-8868-E7FA996B2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81F45-0C14-4200-B51C-0C00EC6FD6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69DB3-7AFA-4E8E-8F3A-FD6E79239C51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A5809-D102-4A93-946A-F40B71132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18DE3-5216-40A9-A273-E51ADA62F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07717-58BB-418C-B3E3-F62AF1B1A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47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oin.groupmap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1F0F3-533D-46AF-9012-971F0F2AA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588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Group discussion on innovative practices: barriers and opportunities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36EF5C-CB58-4874-BB3D-DC26F7B407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82590"/>
            <a:ext cx="9144000" cy="1655762"/>
          </a:xfrm>
        </p:spPr>
        <p:txBody>
          <a:bodyPr/>
          <a:lstStyle/>
          <a:p>
            <a:r>
              <a:rPr lang="fr-FR" dirty="0"/>
              <a:t>Second Session – EU innovative solutions</a:t>
            </a:r>
          </a:p>
          <a:p>
            <a:r>
              <a:rPr lang="en-GB" dirty="0"/>
              <a:t>Thursday, 9th May 2019</a:t>
            </a:r>
          </a:p>
          <a:p>
            <a:r>
              <a:rPr lang="en-US" dirty="0"/>
              <a:t>S</a:t>
            </a:r>
            <a:r>
              <a:rPr lang="en-GB" dirty="0"/>
              <a:t>WARM</a:t>
            </a:r>
          </a:p>
        </p:txBody>
      </p:sp>
    </p:spTree>
    <p:extLst>
      <p:ext uri="{BB962C8B-B14F-4D97-AF65-F5344CB8AC3E}">
        <p14:creationId xmlns:p14="http://schemas.microsoft.com/office/powerpoint/2010/main" val="3019322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194C5-B4A1-4296-8D69-FD01BC140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Let’s do it!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83D8D-20A8-4A78-B62C-74F6D5951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2709"/>
            <a:ext cx="10515600" cy="42442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1. For the first round: find your initial table – look at the name list and check your name at the table</a:t>
            </a:r>
          </a:p>
          <a:p>
            <a:pPr marL="0" indent="0">
              <a:buNone/>
            </a:pPr>
            <a:r>
              <a:rPr lang="en-US" sz="4000" dirty="0"/>
              <a:t>2. Participate in the discussion until the signal</a:t>
            </a:r>
          </a:p>
          <a:p>
            <a:pPr marL="0" indent="0">
              <a:buNone/>
            </a:pPr>
            <a:r>
              <a:rPr lang="en-US" sz="4000" dirty="0"/>
              <a:t>3. After the signal, change to a NEW table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021603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D75B24-6CA0-4974-9DDF-013025F0A8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9709" y="0"/>
            <a:ext cx="7372582" cy="685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4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E8C8-DA1B-4B62-976A-20F336579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57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Take care of time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203024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Country and institution</a:t>
            </a:r>
          </a:p>
        </p:txBody>
      </p:sp>
      <p:sp>
        <p:nvSpPr>
          <p:cNvPr id="5" name="RepTitle"/>
          <p:cNvSpPr>
            <a:spLocks noGrp="1"/>
          </p:cNvSpPr>
          <p:nvPr>
            <p:ph sz="quarter" idx="14" hasCustomPrompt="1"/>
          </p:nvPr>
        </p:nvSpPr>
        <p:spPr/>
        <p:txBody>
          <a:bodyPr/>
          <a:lstStyle/>
          <a:p>
            <a:r>
              <a:rPr lang="en-US"/>
              <a:t>Preparing for implementation of MSc curricula &amp; training (WP4)</a:t>
            </a:r>
          </a:p>
        </p:txBody>
      </p:sp>
      <p:graphicFrame>
        <p:nvGraphicFramePr>
          <p:cNvPr id="6" name="ChartObject"/>
          <p:cNvGraphicFramePr>
            <a:graphicFrameLocks noGrp="1"/>
          </p:cNvGraphicFramePr>
          <p:nvPr>
            <p:ph sz="quarter" idx="10"/>
          </p:nvPr>
        </p:nvGraphicFramePr>
        <p:xfrm>
          <a:off x="1992314" y="908051"/>
          <a:ext cx="8207375" cy="540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Prioritize actions on how to get students interested in advance and enrolled in time in SWARM courses?</a:t>
            </a:r>
          </a:p>
        </p:txBody>
      </p:sp>
      <p:sp>
        <p:nvSpPr>
          <p:cNvPr id="5" name="RepTitle"/>
          <p:cNvSpPr>
            <a:spLocks noGrp="1"/>
          </p:cNvSpPr>
          <p:nvPr>
            <p:ph sz="quarter" idx="14" hasCustomPrompt="1"/>
          </p:nvPr>
        </p:nvSpPr>
        <p:spPr/>
        <p:txBody>
          <a:bodyPr/>
          <a:lstStyle/>
          <a:p>
            <a:r>
              <a:rPr lang="en-US"/>
              <a:t>Preparing for implementation of MSc curricula &amp; training (WP4)</a:t>
            </a:r>
          </a:p>
        </p:txBody>
      </p:sp>
      <p:graphicFrame>
        <p:nvGraphicFramePr>
          <p:cNvPr id="6" name="ChartObject"/>
          <p:cNvGraphicFramePr>
            <a:graphicFrameLocks noGrp="1"/>
          </p:cNvGraphicFramePr>
          <p:nvPr>
            <p:ph sz="quarter" idx="10"/>
          </p:nvPr>
        </p:nvGraphicFramePr>
        <p:xfrm>
          <a:off x="1992314" y="908051"/>
          <a:ext cx="8207375" cy="540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13. How to ensure transparency of students selection for the SWARM summer schools?</a:t>
            </a:r>
          </a:p>
        </p:txBody>
      </p:sp>
      <p:sp>
        <p:nvSpPr>
          <p:cNvPr id="5" name="RepTitle"/>
          <p:cNvSpPr>
            <a:spLocks noGrp="1"/>
          </p:cNvSpPr>
          <p:nvPr>
            <p:ph sz="quarter" idx="14" hasCustomPrompt="1"/>
          </p:nvPr>
        </p:nvSpPr>
        <p:spPr/>
        <p:txBody>
          <a:bodyPr/>
          <a:lstStyle/>
          <a:p>
            <a:r>
              <a:rPr lang="en-US"/>
              <a:t>Preparing for implementation of MSc curricula &amp; training (WP4)</a:t>
            </a:r>
          </a:p>
        </p:txBody>
      </p:sp>
      <p:graphicFrame>
        <p:nvGraphicFramePr>
          <p:cNvPr id="6" name="ChartObject"/>
          <p:cNvGraphicFramePr>
            <a:graphicFrameLocks noGrp="1"/>
          </p:cNvGraphicFramePr>
          <p:nvPr>
            <p:ph sz="quarter" idx="10"/>
          </p:nvPr>
        </p:nvGraphicFramePr>
        <p:xfrm>
          <a:off x="1992314" y="908051"/>
          <a:ext cx="8207375" cy="540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21. Who is our target audience for professional training in public sector?</a:t>
            </a:r>
          </a:p>
        </p:txBody>
      </p:sp>
      <p:sp>
        <p:nvSpPr>
          <p:cNvPr id="5" name="RepTitle"/>
          <p:cNvSpPr>
            <a:spLocks noGrp="1"/>
          </p:cNvSpPr>
          <p:nvPr>
            <p:ph sz="quarter" idx="14" hasCustomPrompt="1"/>
          </p:nvPr>
        </p:nvSpPr>
        <p:spPr/>
        <p:txBody>
          <a:bodyPr/>
          <a:lstStyle/>
          <a:p>
            <a:r>
              <a:rPr lang="en-US"/>
              <a:t>Preparing for implementation of MSc curricula &amp; training (WP4)</a:t>
            </a:r>
          </a:p>
        </p:txBody>
      </p:sp>
      <p:graphicFrame>
        <p:nvGraphicFramePr>
          <p:cNvPr id="6" name="ChartObject"/>
          <p:cNvGraphicFramePr>
            <a:graphicFrameLocks noGrp="1"/>
          </p:cNvGraphicFramePr>
          <p:nvPr>
            <p:ph sz="quarter" idx="10"/>
          </p:nvPr>
        </p:nvGraphicFramePr>
        <p:xfrm>
          <a:off x="1992314" y="908051"/>
          <a:ext cx="8207375" cy="540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32. Who is our target audience for professional training in private sector?</a:t>
            </a:r>
          </a:p>
        </p:txBody>
      </p:sp>
      <p:sp>
        <p:nvSpPr>
          <p:cNvPr id="5" name="RepTitle"/>
          <p:cNvSpPr>
            <a:spLocks noGrp="1"/>
          </p:cNvSpPr>
          <p:nvPr>
            <p:ph sz="quarter" idx="14" hasCustomPrompt="1"/>
          </p:nvPr>
        </p:nvSpPr>
        <p:spPr/>
        <p:txBody>
          <a:bodyPr/>
          <a:lstStyle/>
          <a:p>
            <a:r>
              <a:rPr lang="en-US"/>
              <a:t>Preparing for implementation of MSc curricula &amp; training (WP4)</a:t>
            </a:r>
          </a:p>
        </p:txBody>
      </p:sp>
      <p:graphicFrame>
        <p:nvGraphicFramePr>
          <p:cNvPr id="6" name="ChartObject"/>
          <p:cNvGraphicFramePr>
            <a:graphicFrameLocks noGrp="1"/>
          </p:cNvGraphicFramePr>
          <p:nvPr>
            <p:ph sz="quarter" idx="10"/>
          </p:nvPr>
        </p:nvGraphicFramePr>
        <p:xfrm>
          <a:off x="1992314" y="908051"/>
          <a:ext cx="8207375" cy="540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esultat for Eisenhower">
            <a:extLst>
              <a:ext uri="{FF2B5EF4-FFF2-40B4-BE49-F238E27FC236}">
                <a16:creationId xmlns:a16="http://schemas.microsoft.com/office/drawing/2014/main" id="{D923A545-8DD8-47E3-B08E-E97C23F1E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766763"/>
            <a:ext cx="9458325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152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81B239-9A71-40CA-9917-7A657A5E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047750"/>
            <a:ext cx="6096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00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0C8D6-31A6-465D-AA32-195CAA056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do we already know?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A8DDD-084E-4FD1-9F7A-014F69AFB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59927" cy="4351338"/>
          </a:xfrm>
        </p:spPr>
        <p:txBody>
          <a:bodyPr/>
          <a:lstStyle/>
          <a:p>
            <a:r>
              <a:rPr lang="en-US" dirty="0"/>
              <a:t>All kinds of challenges for WRM in the Western Balkan context – </a:t>
            </a:r>
            <a:r>
              <a:rPr lang="en-US" b="1" dirty="0"/>
              <a:t>First Session</a:t>
            </a:r>
          </a:p>
          <a:p>
            <a:r>
              <a:rPr lang="en-US" dirty="0"/>
              <a:t>EU recommendations and legislation in water sector – </a:t>
            </a:r>
            <a:r>
              <a:rPr lang="en-US" b="1" dirty="0"/>
              <a:t>First Session</a:t>
            </a:r>
          </a:p>
          <a:p>
            <a:r>
              <a:rPr lang="en-US" dirty="0"/>
              <a:t>Innovative practices for WRM in Program Countries – </a:t>
            </a:r>
            <a:r>
              <a:rPr lang="en-US" b="1" dirty="0"/>
              <a:t>Second Session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4AB8C8-4861-4D21-A218-00602BE84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254" y="1825625"/>
            <a:ext cx="5929746" cy="355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5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97893-60CE-44D8-9EC4-972062362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Prioritization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4F2AE-6F9D-4228-833C-1E4D090B5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US" sz="3600" dirty="0"/>
              <a:t>Browse to this webpage using your device</a:t>
            </a:r>
          </a:p>
          <a:p>
            <a:pPr marL="0" indent="0" algn="ctr">
              <a:buNone/>
            </a:pPr>
            <a:r>
              <a:rPr lang="en-US" sz="5200" b="1" dirty="0">
                <a:hlinkClick r:id="rId2"/>
              </a:rPr>
              <a:t>www.join.groupmap.com</a:t>
            </a:r>
            <a:endParaRPr lang="en-US" sz="5200" b="1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2. Enter the code</a:t>
            </a:r>
          </a:p>
          <a:p>
            <a:pPr marL="0" indent="0" algn="ctr">
              <a:buNone/>
            </a:pPr>
            <a:r>
              <a:rPr lang="en-US" sz="6000" b="1" dirty="0"/>
              <a:t>431-272-079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3. Rate the findings</a:t>
            </a:r>
          </a:p>
        </p:txBody>
      </p:sp>
    </p:spTree>
    <p:extLst>
      <p:ext uri="{BB962C8B-B14F-4D97-AF65-F5344CB8AC3E}">
        <p14:creationId xmlns:p14="http://schemas.microsoft.com/office/powerpoint/2010/main" val="692903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3700B-056E-4915-B664-33DD2D6FA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Discussion</a:t>
            </a:r>
            <a:endParaRPr lang="en-GB" dirty="0"/>
          </a:p>
        </p:txBody>
      </p:sp>
      <p:pic>
        <p:nvPicPr>
          <p:cNvPr id="2050" name="Picture 2" descr="Bilderesultat for discussion">
            <a:extLst>
              <a:ext uri="{FF2B5EF4-FFF2-40B4-BE49-F238E27FC236}">
                <a16:creationId xmlns:a16="http://schemas.microsoft.com/office/drawing/2014/main" id="{B40BB9E5-5526-48F2-A815-8BF3063D53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115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711171-0BA3-4AF0-A5DA-C7CBFE162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7" y="693661"/>
            <a:ext cx="5944115" cy="24157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05FB8B-4B47-4928-9239-0A3CA951C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95523"/>
            <a:ext cx="5989839" cy="26138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09EF7A-42CA-489D-B044-5616682B6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5944115" cy="29644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F79F52-BE9D-4D43-AA3E-9C9718765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429000"/>
            <a:ext cx="5898391" cy="27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85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A715E-7C36-4DE6-AD9E-ACCB056C5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9A0AA-E612-4674-8E8D-7639B9058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163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map&#10;&#10;Description generated with high confidence">
            <a:extLst>
              <a:ext uri="{FF2B5EF4-FFF2-40B4-BE49-F238E27FC236}">
                <a16:creationId xmlns:a16="http://schemas.microsoft.com/office/drawing/2014/main" id="{123BFC31-BA9B-4E2F-AD83-57913C5C07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4" b="364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54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D612A-6D5E-405D-8A10-EBA3DC48C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Resource Management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5A4F1-8654-4AD5-A08E-47EB301FE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we are managing (evaluating, protecting, allocating) the available water resources</a:t>
            </a:r>
          </a:p>
          <a:p>
            <a:r>
              <a:rPr lang="en-US" dirty="0"/>
              <a:t>Accounting, sustainability, environment</a:t>
            </a:r>
          </a:p>
          <a:p>
            <a:r>
              <a:rPr lang="en-US" dirty="0"/>
              <a:t>Meeting some societal / economical / environmental needs &amp; demands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0028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24B1F-AC27-4FC1-92BC-22416642B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FDA87-FEC7-409D-8F5F-799942F62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Something that did not exist before</a:t>
            </a:r>
          </a:p>
          <a:p>
            <a:r>
              <a:rPr lang="en-US" dirty="0"/>
              <a:t>Time and space targeted</a:t>
            </a:r>
          </a:p>
          <a:p>
            <a:r>
              <a:rPr lang="en-US" dirty="0"/>
              <a:t>Doing something known in a different way / new application</a:t>
            </a:r>
          </a:p>
          <a:p>
            <a:r>
              <a:rPr lang="en-US" dirty="0"/>
              <a:t>Interdisciplinarity / multidisciplinary / transdisciplinary</a:t>
            </a:r>
          </a:p>
          <a:p>
            <a:r>
              <a:rPr lang="en-US" dirty="0"/>
              <a:t>Meets some societal / industrial / environmental need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7291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3497E-2AE5-4347-9A51-D6130F779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Central Question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60531-DEA2-40D0-8580-0002A6C75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8573"/>
            <a:ext cx="10515600" cy="4088390"/>
          </a:xfrm>
        </p:spPr>
        <p:txBody>
          <a:bodyPr anchor="t"/>
          <a:lstStyle/>
          <a:p>
            <a:pPr marL="0" indent="0" algn="ctr">
              <a:buNone/>
            </a:pPr>
            <a:r>
              <a:rPr lang="en-US" dirty="0"/>
              <a:t>central question of the session</a:t>
            </a:r>
          </a:p>
          <a:p>
            <a:pPr marL="0" indent="0" algn="ctr">
              <a:buNone/>
            </a:pPr>
            <a:r>
              <a:rPr lang="en-US" sz="4000" b="1" dirty="0"/>
              <a:t>What should be the actions for innovation</a:t>
            </a:r>
            <a:br>
              <a:rPr lang="en-US" sz="4000" b="1" dirty="0"/>
            </a:br>
            <a:r>
              <a:rPr lang="en-US" sz="4000" b="1" dirty="0"/>
              <a:t>in WRM for Western Balkans?</a:t>
            </a:r>
          </a:p>
          <a:p>
            <a:pPr marL="0" indent="0" algn="ctr">
              <a:buNone/>
            </a:pPr>
            <a:r>
              <a:rPr lang="en-US" dirty="0"/>
              <a:t>based on our knowledge of the challenges and innovative practices</a:t>
            </a: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C1EFF0-6E47-4622-8A17-B6D74F4E389E}"/>
              </a:ext>
            </a:extLst>
          </p:cNvPr>
          <p:cNvSpPr/>
          <p:nvPr/>
        </p:nvSpPr>
        <p:spPr>
          <a:xfrm>
            <a:off x="1413164" y="2576945"/>
            <a:ext cx="9320645" cy="12573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955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A5782-9C7A-40CA-B793-454F3B947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would we like to achieve?</a:t>
            </a:r>
            <a:endParaRPr lang="en-GB" dirty="0"/>
          </a:p>
        </p:txBody>
      </p:sp>
      <p:pic>
        <p:nvPicPr>
          <p:cNvPr id="1026" name="Picture 2" descr="Bilderesultat for knowledge">
            <a:extLst>
              <a:ext uri="{FF2B5EF4-FFF2-40B4-BE49-F238E27FC236}">
                <a16:creationId xmlns:a16="http://schemas.microsoft.com/office/drawing/2014/main" id="{E3EC5B3F-00F0-4227-B7F1-FDB9B6CBC4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518733"/>
            <a:ext cx="61722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386C63-7873-4CD4-AA3C-BE64086B0376}"/>
              </a:ext>
            </a:extLst>
          </p:cNvPr>
          <p:cNvSpPr txBox="1"/>
          <p:nvPr/>
        </p:nvSpPr>
        <p:spPr>
          <a:xfrm>
            <a:off x="3754077" y="5829300"/>
            <a:ext cx="46838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Within 80 minutes!</a:t>
            </a:r>
            <a:endParaRPr lang="en-GB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84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01140-DB7C-407D-948F-87A19DBAD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How?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C01CB7-2D30-4A22-8F0C-84D56752B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9979" y="2040374"/>
            <a:ext cx="7392041" cy="35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6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0D2B7-250A-468F-81AD-85E9A42B8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SWOT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C708A-0482-4B93-A712-8610231FE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4000" b="1" u="sng" dirty="0"/>
              <a:t>S</a:t>
            </a:r>
            <a:r>
              <a:rPr lang="en-US" sz="4000" dirty="0"/>
              <a:t>trengths: characteristics that give us an advantage over others</a:t>
            </a:r>
            <a:endParaRPr lang="en-GB" sz="4000" dirty="0"/>
          </a:p>
          <a:p>
            <a:pPr lvl="0"/>
            <a:r>
              <a:rPr lang="en-US" sz="4000" b="1" u="sng" dirty="0"/>
              <a:t>W</a:t>
            </a:r>
            <a:r>
              <a:rPr lang="en-US" sz="4000" dirty="0"/>
              <a:t>eaknesses: characteristics that place us at a disadvantage relative to others</a:t>
            </a:r>
            <a:endParaRPr lang="en-GB" sz="4000" dirty="0"/>
          </a:p>
          <a:p>
            <a:pPr lvl="0"/>
            <a:r>
              <a:rPr lang="en-US" sz="4000" b="1" u="sng" dirty="0"/>
              <a:t>O</a:t>
            </a:r>
            <a:r>
              <a:rPr lang="en-US" sz="4000" dirty="0"/>
              <a:t>pportunities: elements in the environment that we could exploit to our advantage</a:t>
            </a:r>
            <a:endParaRPr lang="en-GB" sz="4000" dirty="0"/>
          </a:p>
          <a:p>
            <a:pPr lvl="0"/>
            <a:r>
              <a:rPr lang="en-US" sz="4000" b="1" u="sng" dirty="0"/>
              <a:t>T</a:t>
            </a:r>
            <a:r>
              <a:rPr lang="en-US" sz="4000" dirty="0"/>
              <a:t>hreats: elements in the environment that could cause trouble us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100367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210CC-46B6-4A65-AEFA-9A4065A19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SWOT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28E94D-C8B7-4E72-9574-4A11B6510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381" y="1690688"/>
            <a:ext cx="3796384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9842A0-1AA0-44BD-8D13-430751339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344" y="1564917"/>
            <a:ext cx="4419983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9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32B1F-E882-4CE6-B692-B9D75FBF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Prioritization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31D8AA-0F01-4E92-9756-CB19A7EC7C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6863" y="2065646"/>
            <a:ext cx="9838273" cy="387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00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3700B-056E-4915-B664-33DD2D6FA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Discussion</a:t>
            </a:r>
            <a:endParaRPr lang="en-GB" dirty="0"/>
          </a:p>
        </p:txBody>
      </p:sp>
      <p:pic>
        <p:nvPicPr>
          <p:cNvPr id="2050" name="Picture 2" descr="Bilderesultat for discussion">
            <a:extLst>
              <a:ext uri="{FF2B5EF4-FFF2-40B4-BE49-F238E27FC236}">
                <a16:creationId xmlns:a16="http://schemas.microsoft.com/office/drawing/2014/main" id="{B40BB9E5-5526-48F2-A815-8BF3063D53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635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414</Words>
  <Application>Microsoft Office PowerPoint</Application>
  <PresentationFormat>Widescreen</PresentationFormat>
  <Paragraphs>63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Group discussion on innovative practices: barriers and opportunities</vt:lpstr>
      <vt:lpstr>What do we already know?</vt:lpstr>
      <vt:lpstr>Central Question</vt:lpstr>
      <vt:lpstr>What would we like to achieve?</vt:lpstr>
      <vt:lpstr>How?</vt:lpstr>
      <vt:lpstr>SWOT</vt:lpstr>
      <vt:lpstr>SWOT</vt:lpstr>
      <vt:lpstr>Prioritization</vt:lpstr>
      <vt:lpstr>Discussion</vt:lpstr>
      <vt:lpstr>Let’s do it!</vt:lpstr>
      <vt:lpstr>PowerPoint Presentation</vt:lpstr>
      <vt:lpstr>Take care of time</vt:lpstr>
      <vt:lpstr>1. Country and institution</vt:lpstr>
      <vt:lpstr>2. Prioritize actions on how to get students interested in advance and enrolled in time in SWARM courses?</vt:lpstr>
      <vt:lpstr>13. How to ensure transparency of students selection for the SWARM summer schools?</vt:lpstr>
      <vt:lpstr>21. Who is our target audience for professional training in public sector?</vt:lpstr>
      <vt:lpstr>32. Who is our target audience for professional training in private sector?</vt:lpstr>
      <vt:lpstr>PowerPoint Presentation</vt:lpstr>
      <vt:lpstr>PowerPoint Presentation</vt:lpstr>
      <vt:lpstr>Prioritization</vt:lpstr>
      <vt:lpstr>Discussion</vt:lpstr>
      <vt:lpstr>PowerPoint Presentation</vt:lpstr>
      <vt:lpstr>Conclusions</vt:lpstr>
      <vt:lpstr>PowerPoint Presentation</vt:lpstr>
      <vt:lpstr>Water Resource Management </vt:lpstr>
      <vt:lpstr>Innovation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discussion on innovative practices: barriers and opportunities</dc:title>
  <dc:creator>Zakhar Maletskyi</dc:creator>
  <cp:lastModifiedBy>Zakhar Maletskyi</cp:lastModifiedBy>
  <cp:revision>19</cp:revision>
  <dcterms:created xsi:type="dcterms:W3CDTF">2019-05-09T07:35:26Z</dcterms:created>
  <dcterms:modified xsi:type="dcterms:W3CDTF">2019-05-09T13:19:51Z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0484126-3486-41a9-802e-7f1e2277276c_Enabled">
    <vt:lpwstr>True</vt:lpwstr>
  </property>
  <property fmtid="{D5CDD505-2E9C-101B-9397-08002B2CF9AE}" pid="3" name="MSIP_Label_d0484126-3486-41a9-802e-7f1e2277276c_SiteId">
    <vt:lpwstr>eec01f8e-737f-43e3-9ed5-f8a59913bd82</vt:lpwstr>
  </property>
  <property fmtid="{D5CDD505-2E9C-101B-9397-08002B2CF9AE}" pid="4" name="MSIP_Label_d0484126-3486-41a9-802e-7f1e2277276c_Owner">
    <vt:lpwstr>zakhar.maletskyi@nmbu.no</vt:lpwstr>
  </property>
  <property fmtid="{D5CDD505-2E9C-101B-9397-08002B2CF9AE}" pid="5" name="MSIP_Label_d0484126-3486-41a9-802e-7f1e2277276c_SetDate">
    <vt:lpwstr>2019-05-09T07:38:15.4612996Z</vt:lpwstr>
  </property>
  <property fmtid="{D5CDD505-2E9C-101B-9397-08002B2CF9AE}" pid="6" name="MSIP_Label_d0484126-3486-41a9-802e-7f1e2277276c_Name">
    <vt:lpwstr>Internal</vt:lpwstr>
  </property>
  <property fmtid="{D5CDD505-2E9C-101B-9397-08002B2CF9AE}" pid="7" name="MSIP_Label_d0484126-3486-41a9-802e-7f1e2277276c_Application">
    <vt:lpwstr>Microsoft Azure Information Protection</vt:lpwstr>
  </property>
  <property fmtid="{D5CDD505-2E9C-101B-9397-08002B2CF9AE}" pid="8" name="MSIP_Label_d0484126-3486-41a9-802e-7f1e2277276c_Extended_MSFT_Method">
    <vt:lpwstr>Automatic</vt:lpwstr>
  </property>
  <property fmtid="{D5CDD505-2E9C-101B-9397-08002B2CF9AE}" pid="9" name="Sensitivity">
    <vt:lpwstr>Internal</vt:lpwstr>
  </property>
</Properties>
</file>